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7" r:id="rId15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2" Type="http://schemas.openxmlformats.org/officeDocument/2006/relationships/slide" Target="slides/slide3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8" name="Shape 9298"/>
        <p:cNvGrpSpPr/>
        <p:nvPr/>
      </p:nvGrpSpPr>
      <p:grpSpPr>
        <a:xfrm>
          <a:off x="0" y="0"/>
          <a:ext cx="0" cy="0"/>
          <a:chOff x="0" y="0"/>
          <a:chExt cx="0" cy="0"/>
        </a:xfrm>
      </p:grpSpPr>
      <p:sp>
        <p:nvSpPr>
          <p:cNvPr id="9299" name="Google Shape;929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
        <p:nvSpPr>
          <p:cNvPr id="9300" name="Google Shape;9300;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01" name="Google Shape;93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Isolated in outbreak concerning apple cider.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2.xml"/><Relationship Id="rId3" Type="http://schemas.openxmlformats.org/officeDocument/2006/relationships/image" Target="../media/image181.jpg"/></Relationships>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2" name="Shape 9302"/>
        <p:cNvGrpSpPr/>
        <p:nvPr/>
      </p:nvGrpSpPr>
      <p:grpSpPr>
        <a:xfrm>
          <a:off x="0" y="0"/>
          <a:ext cx="0" cy="0"/>
          <a:chOff x="0" y="0"/>
          <a:chExt cx="0" cy="0"/>
        </a:xfrm>
      </p:grpSpPr>
      <p:sp>
        <p:nvSpPr>
          <p:cNvPr id="9303" name="Google Shape;9303;p1462"/>
          <p:cNvSpPr txBox="1"/>
          <p:nvPr>
            <p:ph type="title"/>
          </p:nvPr>
        </p:nvSpPr>
        <p:spPr>
          <a:xfrm>
            <a:off x="1066800" y="152400"/>
            <a:ext cx="22098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i="1" lang="en-US" sz="2400"/>
              <a:t>PARASITES</a:t>
            </a:r>
            <a:endParaRPr/>
          </a:p>
        </p:txBody>
      </p:sp>
      <p:sp>
        <p:nvSpPr>
          <p:cNvPr id="9304" name="Google Shape;9304;p1462"/>
          <p:cNvSpPr txBox="1"/>
          <p:nvPr>
            <p:ph idx="1" type="body"/>
          </p:nvPr>
        </p:nvSpPr>
        <p:spPr>
          <a:xfrm>
            <a:off x="838200"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2"/>
              </a:buClr>
              <a:buSzPts val="2400"/>
              <a:buFont typeface="Arial"/>
              <a:buNone/>
            </a:pPr>
            <a:r>
              <a:rPr b="1" lang="en-US" sz="2400">
                <a:solidFill>
                  <a:schemeClr val="lt2"/>
                </a:solidFill>
              </a:rPr>
              <a:t>  </a:t>
            </a:r>
            <a:r>
              <a:rPr b="1" lang="en-US"/>
              <a:t>Cryptosporidium parvum</a:t>
            </a:r>
            <a:endParaRPr/>
          </a:p>
          <a:p>
            <a:pPr indent="-82550" lvl="1" marL="742950" rtl="0" algn="l">
              <a:spcBef>
                <a:spcPts val="640"/>
              </a:spcBef>
              <a:spcAft>
                <a:spcPts val="0"/>
              </a:spcAft>
              <a:buClr>
                <a:schemeClr val="lt1"/>
              </a:buClr>
              <a:buSzPts val="3200"/>
              <a:buFont typeface="Arial"/>
              <a:buNone/>
            </a:pPr>
            <a:r>
              <a:t/>
            </a:r>
            <a:endParaRPr b="1" sz="3200"/>
          </a:p>
          <a:p>
            <a:pPr indent="-285750" lvl="1" marL="742950" rtl="0" algn="l">
              <a:spcBef>
                <a:spcPts val="480"/>
              </a:spcBef>
              <a:spcAft>
                <a:spcPts val="0"/>
              </a:spcAft>
              <a:buClr>
                <a:schemeClr val="hlink"/>
              </a:buClr>
              <a:buSzPts val="2400"/>
              <a:buFont typeface="Arial"/>
              <a:buChar char="–"/>
            </a:pPr>
            <a:r>
              <a:rPr b="1" lang="en-US" sz="2400">
                <a:solidFill>
                  <a:schemeClr val="hlink"/>
                </a:solidFill>
              </a:rPr>
              <a:t>Protozoan</a:t>
            </a:r>
            <a:endParaRPr/>
          </a:p>
          <a:p>
            <a:pPr indent="-285750" lvl="1" marL="742950" rtl="0" algn="l">
              <a:spcBef>
                <a:spcPts val="480"/>
              </a:spcBef>
              <a:spcAft>
                <a:spcPts val="0"/>
              </a:spcAft>
              <a:buClr>
                <a:schemeClr val="hlink"/>
              </a:buClr>
              <a:buSzPts val="2400"/>
              <a:buFont typeface="Arial"/>
              <a:buChar char="–"/>
            </a:pPr>
            <a:r>
              <a:rPr b="1" lang="en-US" sz="2400">
                <a:solidFill>
                  <a:schemeClr val="hlink"/>
                </a:solidFill>
              </a:rPr>
              <a:t>Incubation: 1-12 days</a:t>
            </a:r>
            <a:endParaRPr/>
          </a:p>
          <a:p>
            <a:pPr indent="-285750" lvl="1" marL="742950" rtl="0" algn="l">
              <a:spcBef>
                <a:spcPts val="480"/>
              </a:spcBef>
              <a:spcAft>
                <a:spcPts val="0"/>
              </a:spcAft>
              <a:buClr>
                <a:schemeClr val="hlink"/>
              </a:buClr>
              <a:buSzPts val="2400"/>
              <a:buFont typeface="Arial"/>
              <a:buChar char="–"/>
            </a:pPr>
            <a:r>
              <a:rPr b="1" lang="en-US" sz="2400">
                <a:solidFill>
                  <a:schemeClr val="hlink"/>
                </a:solidFill>
              </a:rPr>
              <a:t>Symptoms: </a:t>
            </a:r>
            <a:r>
              <a:rPr lang="en-US" sz="2400">
                <a:solidFill>
                  <a:schemeClr val="hlink"/>
                </a:solidFill>
              </a:rPr>
              <a:t>severe diarrhea, may have no symptoms</a:t>
            </a:r>
            <a:endParaRPr/>
          </a:p>
          <a:p>
            <a:pPr indent="-285750" lvl="1" marL="742950" rtl="0" algn="l">
              <a:spcBef>
                <a:spcPts val="480"/>
              </a:spcBef>
              <a:spcAft>
                <a:spcPts val="0"/>
              </a:spcAft>
              <a:buClr>
                <a:schemeClr val="hlink"/>
              </a:buClr>
              <a:buSzPts val="2400"/>
              <a:buFont typeface="Arial"/>
              <a:buChar char="–"/>
            </a:pPr>
            <a:r>
              <a:rPr b="1" lang="en-US" sz="2400">
                <a:solidFill>
                  <a:schemeClr val="hlink"/>
                </a:solidFill>
              </a:rPr>
              <a:t>Foods</a:t>
            </a:r>
            <a:r>
              <a:rPr lang="en-US" sz="2400">
                <a:solidFill>
                  <a:schemeClr val="hlink"/>
                </a:solidFill>
              </a:rPr>
              <a:t>: water, raw foods, unpasteurized cider, ready-to-eat</a:t>
            </a:r>
            <a:endParaRPr/>
          </a:p>
          <a:p>
            <a:pPr indent="-285750" lvl="1" marL="742950" rtl="0" algn="l">
              <a:spcBef>
                <a:spcPts val="480"/>
              </a:spcBef>
              <a:spcAft>
                <a:spcPts val="0"/>
              </a:spcAft>
              <a:buClr>
                <a:schemeClr val="hlink"/>
              </a:buClr>
              <a:buSzPts val="2400"/>
              <a:buFont typeface="Arial"/>
              <a:buChar char="–"/>
            </a:pPr>
            <a:r>
              <a:rPr b="1" lang="en-US" sz="2400">
                <a:solidFill>
                  <a:schemeClr val="hlink"/>
                </a:solidFill>
              </a:rPr>
              <a:t>Source</a:t>
            </a:r>
            <a:r>
              <a:rPr lang="en-US" sz="2400">
                <a:solidFill>
                  <a:schemeClr val="hlink"/>
                </a:solidFill>
              </a:rPr>
              <a:t>: humans, cattle, barn-wash</a:t>
            </a:r>
            <a:endParaRPr b="1" sz="2400">
              <a:solidFill>
                <a:schemeClr val="hlink"/>
              </a:solidFill>
            </a:endParaRPr>
          </a:p>
        </p:txBody>
      </p:sp>
      <p:pic>
        <p:nvPicPr>
          <p:cNvPr id="9305" name="Google Shape;9305;p1462"/>
          <p:cNvPicPr preferRelativeResize="0"/>
          <p:nvPr/>
        </p:nvPicPr>
        <p:blipFill rotWithShape="1">
          <a:blip r:embed="rId3">
            <a:alphaModFix/>
          </a:blip>
          <a:srcRect b="13852" l="13274" r="15044" t="10768"/>
          <a:stretch/>
        </p:blipFill>
        <p:spPr>
          <a:xfrm>
            <a:off x="6248400" y="228600"/>
            <a:ext cx="2571750" cy="2667000"/>
          </a:xfrm>
          <a:prstGeom prst="rect">
            <a:avLst/>
          </a:prstGeom>
          <a:noFill/>
          <a:ln cap="flat" cmpd="sng" w="25400">
            <a:solidFill>
              <a:schemeClr val="lt1"/>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0" st="0"/>
                                            </p:txEl>
                                          </p:spTgt>
                                        </p:tgtEl>
                                        <p:attrNameLst>
                                          <p:attrName>style.visibility</p:attrName>
                                        </p:attrNameLst>
                                      </p:cBhvr>
                                      <p:to>
                                        <p:strVal val="visible"/>
                                      </p:to>
                                    </p:set>
                                    <p:animEffect filter="fade" transition="in">
                                      <p:cBhvr>
                                        <p:cTn dur="1"/>
                                        <p:tgtEl>
                                          <p:spTgt spid="9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1" st="1"/>
                                            </p:txEl>
                                          </p:spTgt>
                                        </p:tgtEl>
                                        <p:attrNameLst>
                                          <p:attrName>style.visibility</p:attrName>
                                        </p:attrNameLst>
                                      </p:cBhvr>
                                      <p:to>
                                        <p:strVal val="visible"/>
                                      </p:to>
                                    </p:set>
                                    <p:animEffect filter="fade" transition="in">
                                      <p:cBhvr>
                                        <p:cTn dur="1"/>
                                        <p:tgtEl>
                                          <p:spTgt spid="9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2" st="2"/>
                                            </p:txEl>
                                          </p:spTgt>
                                        </p:tgtEl>
                                        <p:attrNameLst>
                                          <p:attrName>style.visibility</p:attrName>
                                        </p:attrNameLst>
                                      </p:cBhvr>
                                      <p:to>
                                        <p:strVal val="visible"/>
                                      </p:to>
                                    </p:set>
                                    <p:animEffect filter="fade" transition="in">
                                      <p:cBhvr>
                                        <p:cTn dur="1"/>
                                        <p:tgtEl>
                                          <p:spTgt spid="9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3" st="3"/>
                                            </p:txEl>
                                          </p:spTgt>
                                        </p:tgtEl>
                                        <p:attrNameLst>
                                          <p:attrName>style.visibility</p:attrName>
                                        </p:attrNameLst>
                                      </p:cBhvr>
                                      <p:to>
                                        <p:strVal val="visible"/>
                                      </p:to>
                                    </p:set>
                                    <p:animEffect filter="fade" transition="in">
                                      <p:cBhvr>
                                        <p:cTn dur="1"/>
                                        <p:tgtEl>
                                          <p:spTgt spid="93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4" st="4"/>
                                            </p:txEl>
                                          </p:spTgt>
                                        </p:tgtEl>
                                        <p:attrNameLst>
                                          <p:attrName>style.visibility</p:attrName>
                                        </p:attrNameLst>
                                      </p:cBhvr>
                                      <p:to>
                                        <p:strVal val="visible"/>
                                      </p:to>
                                    </p:set>
                                    <p:animEffect filter="fade" transition="in">
                                      <p:cBhvr>
                                        <p:cTn dur="1"/>
                                        <p:tgtEl>
                                          <p:spTgt spid="93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5" st="5"/>
                                            </p:txEl>
                                          </p:spTgt>
                                        </p:tgtEl>
                                        <p:attrNameLst>
                                          <p:attrName>style.visibility</p:attrName>
                                        </p:attrNameLst>
                                      </p:cBhvr>
                                      <p:to>
                                        <p:strVal val="visible"/>
                                      </p:to>
                                    </p:set>
                                    <p:animEffect filter="fade" transition="in">
                                      <p:cBhvr>
                                        <p:cTn dur="1"/>
                                        <p:tgtEl>
                                          <p:spTgt spid="93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4">
                                            <p:txEl>
                                              <p:pRg end="6" st="6"/>
                                            </p:txEl>
                                          </p:spTgt>
                                        </p:tgtEl>
                                        <p:attrNameLst>
                                          <p:attrName>style.visibility</p:attrName>
                                        </p:attrNameLst>
                                      </p:cBhvr>
                                      <p:to>
                                        <p:strVal val="visible"/>
                                      </p:to>
                                    </p:set>
                                    <p:animEffect filter="fade" transition="in">
                                      <p:cBhvr>
                                        <p:cTn dur="1"/>
                                        <p:tgtEl>
                                          <p:spTgt spid="930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